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92" y="-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73524" y="4253144"/>
            <a:ext cx="3393973" cy="352404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</a:rPr>
              <a:t>В период проведения чемпионата мира </a:t>
            </a:r>
            <a:r>
              <a:rPr lang="ru-RU" sz="1200" dirty="0" smtClean="0">
                <a:solidFill>
                  <a:srgbClr val="FF0000"/>
                </a:solidFill>
              </a:rPr>
              <a:t>- 2018 </a:t>
            </a:r>
            <a:r>
              <a:rPr lang="ru-RU" sz="1200" dirty="0">
                <a:solidFill>
                  <a:srgbClr val="FF0000"/>
                </a:solidFill>
              </a:rPr>
              <a:t>по футболу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Круглосуточно, </a:t>
            </a:r>
            <a:r>
              <a:rPr lang="ru-RU" sz="1200" dirty="0">
                <a:solidFill>
                  <a:srgbClr val="FF0000"/>
                </a:solidFill>
              </a:rPr>
              <a:t>ежедневно;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(928) 169-96-18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(918) 554-00-42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(863) 294-00-42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Телефон Единого консультационного центра </a:t>
            </a:r>
            <a:r>
              <a:rPr lang="ru-RU" sz="1200" dirty="0" err="1" smtClean="0">
                <a:solidFill>
                  <a:srgbClr val="FF0000"/>
                </a:solidFill>
              </a:rPr>
              <a:t>Роспотребнадзора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8-800-555-49-43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Онлайн консультация на сайте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zpp.rospotrebnadzor.ru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300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Ежедневно 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ПН-ПТ 09.00-20.00,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СБ-ВС 10.00-15.00</a:t>
            </a: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129" y="3353635"/>
            <a:ext cx="3408884" cy="4418765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6662113" y="698268"/>
            <a:ext cx="3390900" cy="2020019"/>
          </a:xfrm>
          <a:gradFill>
            <a:gsLst>
              <a:gs pos="0">
                <a:schemeClr val="accent1">
                  <a:lumMod val="5000"/>
                  <a:lumOff val="95000"/>
                  <a:alpha val="3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Управление </a:t>
            </a:r>
            <a:r>
              <a:rPr lang="ru-RU" sz="1200" b="1" i="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Роспотребнадзора</a:t>
            </a: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по Ростовской области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ФБУЗ «</a:t>
            </a:r>
            <a:r>
              <a:rPr lang="ru-RU" sz="120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ЦГиЭ</a:t>
            </a: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 в РО» 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Консультационный центр для потребителей</a:t>
            </a:r>
          </a:p>
          <a:p>
            <a:pPr marL="0" indent="0" algn="ctr" defTabSz="1005840">
              <a:lnSpc>
                <a:spcPct val="95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7574287" y="2826104"/>
            <a:ext cx="2468880" cy="500242"/>
          </a:xfrm>
        </p:spPr>
        <p:txBody>
          <a:bodyPr/>
          <a:lstStyle/>
          <a:p>
            <a:pPr marL="0" indent="0" algn="r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</a:rPr>
              <a:t>Вопросы защиты прав потребителей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800" b="0" i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3229" y="26435"/>
            <a:ext cx="33909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1071563" algn="l"/>
              </a:tabLst>
            </a:pPr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4093" y="668870"/>
            <a:ext cx="3484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Права потребителей, на сегодняшний день, нарушаются </a:t>
            </a:r>
            <a:r>
              <a:rPr lang="ru-RU" sz="1200" dirty="0" smtClean="0"/>
              <a:t>регулярно.</a:t>
            </a:r>
            <a:endParaRPr lang="ru-RU" sz="1200" dirty="0"/>
          </a:p>
          <a:p>
            <a:pPr algn="ctr"/>
            <a:r>
              <a:rPr lang="ru-RU" sz="1200" dirty="0"/>
              <a:t>Чтобы понять как действовать правильно, </a:t>
            </a:r>
            <a:r>
              <a:rPr lang="ru-RU" sz="1200" dirty="0" smtClean="0"/>
              <a:t>защитить </a:t>
            </a:r>
            <a:r>
              <a:rPr lang="ru-RU" sz="1200" dirty="0"/>
              <a:t>свои потребительские права и получить другую полезную информацию, Вы можете обратиться к нам по телефонам «Горячей линии», на наш интернет-сайт или получить необходимую информацию на личном приеме.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40487" y="2568805"/>
            <a:ext cx="3416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г. Ростов-на-Дону,</a:t>
            </a:r>
          </a:p>
          <a:p>
            <a:pPr algn="ctr"/>
            <a:r>
              <a:rPr lang="ru-RU" sz="1200" b="1" dirty="0"/>
              <a:t>ул. </a:t>
            </a:r>
            <a:r>
              <a:rPr lang="ru-RU" sz="1200" b="1" dirty="0" smtClean="0"/>
              <a:t>Селиванова, </a:t>
            </a:r>
            <a:r>
              <a:rPr lang="ru-RU" sz="1200" b="1" dirty="0"/>
              <a:t>д. </a:t>
            </a:r>
            <a:r>
              <a:rPr lang="ru-RU" sz="1200" b="1" dirty="0" smtClean="0"/>
              <a:t>66,</a:t>
            </a:r>
            <a:endParaRPr lang="ru-RU" sz="1200" b="1" dirty="0"/>
          </a:p>
          <a:p>
            <a:pPr algn="ctr"/>
            <a:r>
              <a:rPr lang="ru-RU" sz="1200" b="1" dirty="0"/>
              <a:t>пр. Космонавтов, д. 29</a:t>
            </a:r>
          </a:p>
          <a:p>
            <a:pPr algn="ctr"/>
            <a:r>
              <a:rPr lang="ru-RU" sz="1200" b="1" dirty="0"/>
              <a:t>8 (863) 282-82-63/64</a:t>
            </a:r>
          </a:p>
          <a:p>
            <a:pPr algn="ctr"/>
            <a:r>
              <a:rPr lang="ru-RU" sz="1200" b="1" dirty="0"/>
              <a:t>8 (863) </a:t>
            </a:r>
            <a:r>
              <a:rPr lang="ru-RU" sz="1200" b="1" dirty="0" smtClean="0"/>
              <a:t>235-19-00</a:t>
            </a:r>
            <a:endParaRPr lang="ru-RU" sz="1200" b="1" dirty="0"/>
          </a:p>
          <a:p>
            <a:pPr algn="ctr"/>
            <a:r>
              <a:rPr lang="en-US" sz="1200" b="1" dirty="0"/>
              <a:t>http://www.61rospotrebnadzor.ru</a:t>
            </a:r>
            <a:endParaRPr lang="ru-RU" sz="1200" b="1" dirty="0"/>
          </a:p>
          <a:p>
            <a:pPr algn="ctr"/>
            <a:r>
              <a:rPr lang="ru-RU" sz="1200" dirty="0"/>
              <a:t>раздел «прием обращений»</a:t>
            </a:r>
          </a:p>
          <a:p>
            <a:pPr algn="ctr"/>
            <a:endParaRPr lang="ru-RU" sz="12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381" y="-4916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EB43CB-D95B-434D-98BB-9971D21E3526}"/>
              </a:ext>
            </a:extLst>
          </p:cNvPr>
          <p:cNvSpPr txBox="1"/>
          <p:nvPr/>
        </p:nvSpPr>
        <p:spPr>
          <a:xfrm>
            <a:off x="6999658" y="3481454"/>
            <a:ext cx="269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оказании гостиничных услуг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-874" y="1981580"/>
            <a:ext cx="3277474" cy="369332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xmlns="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683" y="2329201"/>
            <a:ext cx="3251514" cy="5478423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Гостиничные услуги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 услуг по обеспечению временного проживания в гостинице, включая сопутствующие услуги, перечень которых определяется исполнителем;</a:t>
            </a:r>
          </a:p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остиница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иное средство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имущественный комплекс (здание, часть здания, оборудование и иное имущество), предназначенный для оказания гостиничных услуг (далее - гостиница);</a:t>
            </a:r>
          </a:p>
          <a:p>
            <a:pPr algn="just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Малое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гостиница с номерным фондом не более 50 номеров;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(места в номере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стоимость временного проживания и иных сопутствующих услуг, определенных исполнителем, оказываемых за единую цену;</a:t>
            </a:r>
          </a:p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отребитель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гражданин, имеющий намерение заказать или приобрести либо заказывающий, приобретающий и (или) использующий гостиничные услуги исключительно для личных и иных нужд, не связанных с осуществлением предпринимательской деятельности;</a:t>
            </a:r>
          </a:p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сполнитель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независимо от организационно-правовой формы, а также индивидуальный предприниматель, предоставляющие потребителю гостиничные услуги;</a:t>
            </a:r>
          </a:p>
          <a:p>
            <a:pPr algn="just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(юридическое) лицо, имеющее намерение заказать или приобрести либо заказывающее или приобретающее гостиничные услуги в соответствии с договором об оказании гостиничных услуг (далее - договор) в пользу потребителя;</a:t>
            </a:r>
          </a:p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ронирование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предварительный заказ мест и (или) номеров в гостинице заказчиком (потребителем);</a:t>
            </a:r>
          </a:p>
          <a:p>
            <a:pPr algn="just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час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время, установленное исполнителем для заезда и выезда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733" y="18133"/>
            <a:ext cx="3243343" cy="19543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законодательным актом в области защиты прав потребителей является Закон РФ «О защите прав потребителей» (далее – Закон). Многие вопросы, связанные с его применением, регулируются Гражданским кодексом РФ и другими нормативными правовыми актами. В сфере гостиничного обслуживания одним из таких актов являются Правила предоставления гостиничных услуг в Российской Федерации, утвержденные Постановлением Правительства РФ от 25.04.1997 № 490 (далее - Правила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xmlns="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67498" y="7469088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90949" y="745055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2018г</a:t>
            </a:r>
            <a:r>
              <a:rPr lang="ru-RU" sz="1200" dirty="0"/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53229" y="3945367"/>
            <a:ext cx="3397046" cy="307777"/>
          </a:xfrm>
          <a:prstGeom prst="rect">
            <a:avLst/>
          </a:prstGeom>
          <a:gradFill flip="none" rotWithShape="1">
            <a:gsLst>
              <a:gs pos="44000">
                <a:schemeClr val="accent4">
                  <a:lumMod val="89000"/>
                </a:schemeClr>
              </a:gs>
              <a:gs pos="59000">
                <a:schemeClr val="accent4">
                  <a:lumMod val="89000"/>
                  <a:alpha val="86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«Горячая линия»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90680" y="6313359"/>
            <a:ext cx="3376817" cy="307777"/>
          </a:xfrm>
          <a:prstGeom prst="rect">
            <a:avLst/>
          </a:prstGeom>
          <a:solidFill>
            <a:schemeClr val="accent4">
              <a:lumMod val="75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Личный прием</a:t>
            </a:r>
          </a:p>
        </p:txBody>
      </p:sp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2BF4B29-CB7A-4E25-955A-A1C3BAB41726}"/>
              </a:ext>
            </a:extLst>
          </p:cNvPr>
          <p:cNvSpPr/>
          <p:nvPr/>
        </p:nvSpPr>
        <p:spPr>
          <a:xfrm>
            <a:off x="-18904" y="534140"/>
            <a:ext cx="3375102" cy="732508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обязан довести до сведения потребителя свое фирменное наименование (наименование), место нахождения (юридический адрес) и режим работы. Исполнитель размещает указанную информацию на вывеске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обязан довести до сведения потребителя посредством размещения в помещении гостиницы, предназначенном для оформления временного проживания потребителей, а также иными способами, в том числе на сайте гостиницы в информационно-телекоммуникационной сети "Интернет", информацию об оказываемых им услугах, которая должна содержать: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сведения об исполнителе, номер его контактного телефона, а также данные документа, подтверждающего факт внесения сведений о юридическом лице в Единый государственный реестр юридических лиц либо факт внесения сведений об индивидуальном предпринимателе в Единый государственный реестр индивидуальных предпринимателей, с указанием органа, осуществившего государственную регистрацию;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сведения о вышестоящей организации (при наличии);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сведения о присвоении гостинице категории, если такая категория присваивалась, с указанием присвоенной категории, наименования аккредитованной организации, проводившей классификацию, даты выдачи и номера свидетельства, срока его действия;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сведения о сертификации услуг, если такая сертификация проводилась в порядке, предусмотренном системой сертификации услуг гостиниц;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категории номеров гостиницы (в случае присвоения категории) и цену номеров (места в номере);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перечень услуг, входящих в цену номера (места в номере);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сведения о форме и порядке оплаты гостиничных услуг;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перечень и цену иных платных услуг, оказываемых исполнителем за отдельную плату, условия их приобретения и оплаты;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и) сведения о форме, условиях и порядке бронирования, аннулирования бронирования;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к) предельный срок проживания в гостинице, если он установлен исполнителем;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л) перечень категорий лиц, имеющих право на получение льгот, а также перечень льгот, предоставляемых при оказании гостиничных услуг в соответствии с законами, иными нормативными правовыми актами;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м) сведения об иных платных услугах, оказываемых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7BE5C2E-D22B-43E5-9196-14C6B6A2B477}"/>
              </a:ext>
            </a:extLst>
          </p:cNvPr>
          <p:cNvSpPr/>
          <p:nvPr/>
        </p:nvSpPr>
        <p:spPr>
          <a:xfrm>
            <a:off x="3407855" y="1607850"/>
            <a:ext cx="3413599" cy="8617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гостинице третьими лицами;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н) сведения о времени заезда (выезда) из гостиницы;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о) сведения о правилах, указанных в пункте 7 настоящих Правил.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70772358-492D-47B6-9D58-9236936B30A2}"/>
              </a:ext>
            </a:extLst>
          </p:cNvPr>
          <p:cNvSpPr/>
          <p:nvPr/>
        </p:nvSpPr>
        <p:spPr>
          <a:xfrm>
            <a:off x="6828035" y="55835"/>
            <a:ext cx="3223783" cy="347787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вызов скорой помощи, других специальных служб;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пользование медицинской аптечкой;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доставка в номер корреспонденции, адресованной потребителю, по ее получении;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побудка к определенному времени;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предоставление кипятка, иголок, ниток, одного комплекта посуды и столовых приборов;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иные услуги по усмотрению исполнителя.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номера (места в номере), перечень услуг, которые входят в цену номера (места в номере), а также порядок и способы оплаты номера (места в номере) устанавливаются исполнителем.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Исполнителем может быть установлена посуточная и (или) почасовая оплата проживания.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в соответствии с законодательством Российской Федерации вводится государственное регулирование стоимости гостиничных услуг (гостиничного обслуживания) в период проведения мероприятий (церемоний), стоимость гостиничных услуг не может превышать максимально установленной стоимости для данной категории гостиницы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0" y="-26344"/>
            <a:ext cx="3356198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Информация об услугах, порядок оформления проживания</a:t>
            </a:r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3369361" y="2335934"/>
            <a:ext cx="3452093" cy="4616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itchFamily="18" charset="0"/>
              </a:rPr>
              <a:t>Порядок и условия предоставления гостиничных услуг</a:t>
            </a:r>
            <a:endParaRPr lang="ru-RU" sz="12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70772358-492D-47B6-9D58-9236936B30A2}"/>
              </a:ext>
            </a:extLst>
          </p:cNvPr>
          <p:cNvSpPr/>
          <p:nvPr/>
        </p:nvSpPr>
        <p:spPr>
          <a:xfrm>
            <a:off x="3356199" y="2761915"/>
            <a:ext cx="3465256" cy="501675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вправе применять в гостинице следующие виды бронирования: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бронирование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 бронирования, при котором гостиница ожидает потребителя до расчетного часа дня, следующего за днем запланированного заезда. В случае несвоевременного отказа от бронирования, опоздания или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незаезда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потребителя с него или с заказчика взимается плата за фактический простой номера (места в номере), но не более чем за сутки. При опоздании более чем на сутки гарантированное бронирование аннулируется;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негарантированное бронирование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вид бронирования, при котором гостиница ожидает потребителя до определенного часа, установленного исполнителем, в день заезда, после чего бронирование аннулируется.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заключается при предъявлении потребителем документа, удостоверяющего его личность, оформленного в установленном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заключается между потребителем и исполнителем путем составления документа, подписанного двумя сторонами, который должен содержать: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наименование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 (для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 - фамилию, имя, отчество (если имеется), сведения о государственной регистрации;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сведения о заказчике (потребителе);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сведения о предоставляемом номере (месте в номере);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цену номера (места в номере);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период проживания в гостинице;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иные необходимые сведения (по усмотрению исполнителя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по просьбе потребителя обязан без дополнительной оплаты обеспечить следующие виды услуг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059" y="1974"/>
            <a:ext cx="3406697" cy="160544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6821454" y="3545283"/>
            <a:ext cx="3215407" cy="584775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Ответственность исполнителя и потребителя</a:t>
            </a:r>
            <a:endParaRPr lang="ru-RU" sz="16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0772358-492D-47B6-9D58-9236936B30A2}"/>
              </a:ext>
            </a:extLst>
          </p:cNvPr>
          <p:cNvSpPr/>
          <p:nvPr/>
        </p:nvSpPr>
        <p:spPr>
          <a:xfrm>
            <a:off x="6821454" y="4141631"/>
            <a:ext cx="3236946" cy="3631763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отвечает за сохранность вещей потребителя в соответствии с законодательством Российской Федерации.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неисполнение либо ненадлежащее исполнение обязательств по договору исполнитель несет ответственность, предусмотренную законодательством Российской Федерации.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Вред, причиненный жизни или здоровью потребителя в результате предоставления гостиничных услуг, не отвечающих требованиям и (или) условиям договора, подлежит возмещению исполнителем в соответствии с законодательством Российской Федерации.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несет ответственность и возмещает ущерб в случае утраты или повреждения по его вине имущества гостиницы в соответствии с законодательством Российской Федерации и настоящими Правилами.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настоящих Правил осуществляется Федеральной службой по надзору в сфере защиты прав потребителей и благополучия человека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3693</TotalTime>
  <Words>1299</Words>
  <Application>Microsoft Office PowerPoint</Application>
  <PresentationFormat>Произвольный</PresentationFormat>
  <Paragraphs>98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Владимир Савченко</cp:lastModifiedBy>
  <cp:revision>101</cp:revision>
  <cp:lastPrinted>2018-04-20T14:41:08Z</cp:lastPrinted>
  <dcterms:created xsi:type="dcterms:W3CDTF">2017-10-20T08:50:02Z</dcterms:created>
  <dcterms:modified xsi:type="dcterms:W3CDTF">2018-05-28T16:30:13Z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